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4" r:id="rId3"/>
    <p:sldId id="275" r:id="rId4"/>
    <p:sldId id="276" r:id="rId5"/>
    <p:sldId id="277" r:id="rId6"/>
    <p:sldId id="278" r:id="rId7"/>
    <p:sldId id="279" r:id="rId8"/>
    <p:sldId id="280" r:id="rId9"/>
    <p:sldId id="267" r:id="rId10"/>
  </p:sldIdLst>
  <p:sldSz cx="9144000" cy="6858000" type="screen4x3"/>
  <p:notesSz cx="6858000" cy="9144000"/>
  <p:embeddedFontLst>
    <p:embeddedFont>
      <p:font typeface="Twinkl" pitchFamily="2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A0DB"/>
    <a:srgbClr val="E51E21"/>
    <a:srgbClr val="4A3682"/>
    <a:srgbClr val="11743A"/>
    <a:srgbClr val="EA516C"/>
    <a:srgbClr val="E94E13"/>
    <a:srgbClr val="E5C800"/>
    <a:srgbClr val="FFE000"/>
    <a:srgbClr val="D81C33"/>
    <a:srgbClr val="90C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86" y="108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4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4" name="Rectangle 3">
            <a:hlinkClick r:id="rId4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5322507" y="3007375"/>
            <a:ext cx="2390863" cy="2390863"/>
          </a:xfrm>
          <a:prstGeom prst="ellipse">
            <a:avLst/>
          </a:prstGeom>
          <a:solidFill>
            <a:srgbClr val="18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50884" y="2037026"/>
            <a:ext cx="76327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2800" dirty="0"/>
              <a:t>This is a number pattern:</a:t>
            </a:r>
          </a:p>
          <a:p>
            <a:pPr algn="ctr"/>
            <a:r>
              <a:rPr lang="en-GB" sz="2800" dirty="0"/>
              <a:t>1, 2, 3, 4, 5, 6</a:t>
            </a:r>
          </a:p>
        </p:txBody>
      </p:sp>
      <p:sp>
        <p:nvSpPr>
          <p:cNvPr id="7" name="Rectangle 6"/>
          <p:cNvSpPr/>
          <p:nvPr/>
        </p:nvSpPr>
        <p:spPr>
          <a:xfrm>
            <a:off x="5613870" y="3583919"/>
            <a:ext cx="1808135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2800" dirty="0"/>
              <a:t>The rule is add 1 each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8904" y="5795763"/>
            <a:ext cx="3712529" cy="495108"/>
          </a:xfrm>
          <a:prstGeom prst="rect">
            <a:avLst/>
          </a:prstGeom>
          <a:noFill/>
          <a:ln w="38100">
            <a:solidFill>
              <a:srgbClr val="18A0DB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dirty="0"/>
              <a:t>Click </a:t>
            </a:r>
            <a:r>
              <a:rPr lang="en-GB" u="sng" dirty="0">
                <a:hlinkClick r:id="" action="ppaction://hlinkshowjump?jump=nextslide"/>
              </a:rPr>
              <a:t>here</a:t>
            </a:r>
            <a:r>
              <a:rPr lang="en-GB" dirty="0"/>
              <a:t> to see how this works.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8" y="3680429"/>
            <a:ext cx="3310975" cy="273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5" y="2179138"/>
            <a:ext cx="1937857" cy="1439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5" y="2383926"/>
            <a:ext cx="1062373" cy="8677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8808" y="816395"/>
            <a:ext cx="8242186" cy="995985"/>
          </a:xfrm>
          <a:prstGeom prst="rect">
            <a:avLst/>
          </a:prstGeom>
          <a:solidFill>
            <a:srgbClr val="18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b="1" dirty="0">
                <a:solidFill>
                  <a:schemeClr val="bg1"/>
                </a:solidFill>
              </a:rPr>
              <a:t>A number pattern is a sequence of numbers </a:t>
            </a:r>
            <a:br>
              <a:rPr lang="en-IE" sz="2800" b="1" dirty="0">
                <a:solidFill>
                  <a:schemeClr val="bg1"/>
                </a:solidFill>
              </a:rPr>
            </a:br>
            <a:r>
              <a:rPr lang="en-IE" sz="2800" b="1" dirty="0">
                <a:solidFill>
                  <a:schemeClr val="bg1"/>
                </a:solidFill>
              </a:rPr>
              <a:t>that follow a certain rule. 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 txBox="1">
            <a:spLocks/>
          </p:cNvSpPr>
          <p:nvPr/>
        </p:nvSpPr>
        <p:spPr>
          <a:xfrm>
            <a:off x="213918" y="697030"/>
            <a:ext cx="8220075" cy="115695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1,   </a:t>
            </a:r>
            <a:r>
              <a:rPr lang="en-IE" sz="3200" dirty="0">
                <a:solidFill>
                  <a:schemeClr val="tx1"/>
                </a:solidFill>
              </a:rPr>
              <a:t>2,   3,   4,   5,   </a:t>
            </a: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0" y="817544"/>
            <a:ext cx="328290" cy="276999"/>
          </a:xfrm>
          <a:prstGeom prst="rect">
            <a:avLst/>
          </a:prstGeom>
          <a:ln w="25400">
            <a:solidFill>
              <a:srgbClr val="E94E13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94E13"/>
                </a:solidFill>
              </a:rPr>
              <a:t>+1</a:t>
            </a:r>
          </a:p>
        </p:txBody>
      </p:sp>
      <p:sp>
        <p:nvSpPr>
          <p:cNvPr id="5" name="Rectangle 4"/>
          <p:cNvSpPr/>
          <p:nvPr/>
        </p:nvSpPr>
        <p:spPr>
          <a:xfrm>
            <a:off x="3758564" y="817545"/>
            <a:ext cx="318486" cy="276999"/>
          </a:xfrm>
          <a:prstGeom prst="rect">
            <a:avLst/>
          </a:prstGeom>
          <a:ln w="25400">
            <a:solidFill>
              <a:srgbClr val="EA516C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A516C"/>
                </a:solidFill>
              </a:rPr>
              <a:t>+1</a:t>
            </a:r>
          </a:p>
        </p:txBody>
      </p:sp>
      <p:sp>
        <p:nvSpPr>
          <p:cNvPr id="6" name="Rectangle 5"/>
          <p:cNvSpPr/>
          <p:nvPr/>
        </p:nvSpPr>
        <p:spPr>
          <a:xfrm>
            <a:off x="4439908" y="817546"/>
            <a:ext cx="286956" cy="276999"/>
          </a:xfrm>
          <a:prstGeom prst="rect">
            <a:avLst/>
          </a:prstGeom>
          <a:ln w="25400">
            <a:solidFill>
              <a:srgbClr val="11743A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11743A"/>
                </a:solidFill>
              </a:rPr>
              <a:t>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120610" y="813129"/>
            <a:ext cx="267074" cy="276999"/>
          </a:xfrm>
          <a:prstGeom prst="rect">
            <a:avLst/>
          </a:prstGeom>
          <a:ln w="25400">
            <a:solidFill>
              <a:srgbClr val="4A3682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4A3682"/>
                </a:solidFill>
              </a:rPr>
              <a:t>+1</a:t>
            </a:r>
          </a:p>
        </p:txBody>
      </p:sp>
      <p:sp>
        <p:nvSpPr>
          <p:cNvPr id="9" name="Rectangle 8"/>
          <p:cNvSpPr/>
          <p:nvPr/>
        </p:nvSpPr>
        <p:spPr>
          <a:xfrm>
            <a:off x="5836373" y="813130"/>
            <a:ext cx="286873" cy="276999"/>
          </a:xfrm>
          <a:prstGeom prst="rect">
            <a:avLst/>
          </a:prstGeom>
          <a:ln w="25400">
            <a:solidFill>
              <a:srgbClr val="E51E2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51E21"/>
                </a:solidFill>
              </a:rPr>
              <a:t>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03449" y="1837858"/>
            <a:ext cx="1633721" cy="648997"/>
          </a:xfrm>
          <a:prstGeom prst="rect">
            <a:avLst/>
          </a:prstGeom>
          <a:ln w="25400">
            <a:solidFill>
              <a:srgbClr val="E94E13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sz="2800" dirty="0">
                <a:solidFill>
                  <a:srgbClr val="E94E13"/>
                </a:solidFill>
              </a:rPr>
              <a:t>1 + 1 =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21091" y="1837858"/>
            <a:ext cx="1633721" cy="648997"/>
          </a:xfrm>
          <a:prstGeom prst="rect">
            <a:avLst/>
          </a:prstGeom>
          <a:ln w="25400">
            <a:solidFill>
              <a:srgbClr val="EA516C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sz="2800" dirty="0">
                <a:solidFill>
                  <a:srgbClr val="EA516C"/>
                </a:solidFill>
              </a:rPr>
              <a:t>2 + 1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38733" y="1837028"/>
            <a:ext cx="1633721" cy="648997"/>
          </a:xfrm>
          <a:prstGeom prst="rect">
            <a:avLst/>
          </a:prstGeom>
          <a:ln w="25400">
            <a:solidFill>
              <a:srgbClr val="11743A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sz="2800" dirty="0">
                <a:solidFill>
                  <a:srgbClr val="11743A"/>
                </a:solidFill>
              </a:rPr>
              <a:t>3 + 1 = 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20309" y="2823300"/>
            <a:ext cx="1633721" cy="648997"/>
          </a:xfrm>
          <a:prstGeom prst="rect">
            <a:avLst/>
          </a:prstGeom>
          <a:noFill/>
          <a:ln w="25400">
            <a:solidFill>
              <a:srgbClr val="4A3682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sz="2800" dirty="0">
                <a:solidFill>
                  <a:srgbClr val="4A3682"/>
                </a:solidFill>
              </a:rPr>
              <a:t>4 + 1 = 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56573" y="2823299"/>
            <a:ext cx="1633721" cy="648997"/>
          </a:xfrm>
          <a:prstGeom prst="rect">
            <a:avLst/>
          </a:prstGeom>
          <a:ln w="25400">
            <a:solidFill>
              <a:srgbClr val="E51E2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sz="2800" dirty="0">
                <a:solidFill>
                  <a:srgbClr val="E51E21"/>
                </a:solidFill>
              </a:rPr>
              <a:t>5 + 1 = 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84" y="3841413"/>
            <a:ext cx="2626967" cy="2566601"/>
          </a:xfrm>
          <a:prstGeom prst="rect">
            <a:avLst/>
          </a:prstGeom>
        </p:spPr>
      </p:pic>
      <p:sp>
        <p:nvSpPr>
          <p:cNvPr id="19" name="Title 20"/>
          <p:cNvSpPr>
            <a:spLocks noGrp="1"/>
          </p:cNvSpPr>
          <p:nvPr>
            <p:ph type="title"/>
          </p:nvPr>
        </p:nvSpPr>
        <p:spPr>
          <a:xfrm>
            <a:off x="1807080" y="3832619"/>
            <a:ext cx="5261741" cy="671119"/>
          </a:xfrm>
          <a:prstGeom prst="roundRect">
            <a:avLst>
              <a:gd name="adj" fmla="val 0"/>
            </a:avLst>
          </a:prstGeom>
          <a:solidFill>
            <a:srgbClr val="18A0DB"/>
          </a:solidFill>
          <a:ln>
            <a:noFill/>
          </a:ln>
        </p:spPr>
        <p:txBody>
          <a:bodyPr lIns="108000" tIns="108000" rIns="108000" bIns="108000"/>
          <a:lstStyle/>
          <a:p>
            <a:pPr algn="ctr"/>
            <a:r>
              <a:rPr lang="en-GB" sz="1800" b="0" dirty="0"/>
              <a:t>What would the next number be in this pattern?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48037" y="983121"/>
            <a:ext cx="79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E51E21"/>
                </a:solidFill>
              </a:rPr>
              <a:t>6</a:t>
            </a:r>
            <a:endParaRPr lang="en-GB" b="1" dirty="0"/>
          </a:p>
        </p:txBody>
      </p:sp>
      <p:sp>
        <p:nvSpPr>
          <p:cNvPr id="23" name="Title 20"/>
          <p:cNvSpPr txBox="1">
            <a:spLocks/>
          </p:cNvSpPr>
          <p:nvPr/>
        </p:nvSpPr>
        <p:spPr>
          <a:xfrm>
            <a:off x="5424436" y="1087963"/>
            <a:ext cx="392877" cy="370534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rgbClr val="4A3682"/>
                </a:solidFill>
              </a:rPr>
              <a:t>5</a:t>
            </a:r>
            <a:r>
              <a:rPr lang="en-IE" sz="3200" dirty="0"/>
              <a:t> </a:t>
            </a:r>
            <a:endParaRPr lang="en-GB" sz="3200" dirty="0">
              <a:solidFill>
                <a:srgbClr val="E51E21"/>
              </a:solidFill>
              <a:latin typeface="+mn-lt"/>
            </a:endParaRPr>
          </a:p>
        </p:txBody>
      </p:sp>
      <p:sp>
        <p:nvSpPr>
          <p:cNvPr id="25" name="Title 20"/>
          <p:cNvSpPr txBox="1">
            <a:spLocks/>
          </p:cNvSpPr>
          <p:nvPr/>
        </p:nvSpPr>
        <p:spPr>
          <a:xfrm>
            <a:off x="4077590" y="999386"/>
            <a:ext cx="297509" cy="56012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rgbClr val="EA516C"/>
                </a:solidFill>
              </a:rPr>
              <a:t>3</a:t>
            </a:r>
            <a:endParaRPr lang="en-GB" sz="3200" dirty="0">
              <a:solidFill>
                <a:srgbClr val="E51E21"/>
              </a:solidFill>
              <a:latin typeface="+mn-lt"/>
            </a:endParaRPr>
          </a:p>
        </p:txBody>
      </p:sp>
      <p:sp>
        <p:nvSpPr>
          <p:cNvPr id="26" name="Title 20"/>
          <p:cNvSpPr txBox="1">
            <a:spLocks/>
          </p:cNvSpPr>
          <p:nvPr/>
        </p:nvSpPr>
        <p:spPr>
          <a:xfrm>
            <a:off x="4796088" y="961919"/>
            <a:ext cx="253111" cy="622623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rgbClr val="11743A"/>
                </a:solidFill>
              </a:rPr>
              <a:t>4</a:t>
            </a:r>
            <a:endParaRPr lang="en-GB" sz="3200" dirty="0">
              <a:solidFill>
                <a:srgbClr val="E51E21"/>
              </a:solidFill>
              <a:latin typeface="+mn-lt"/>
            </a:endParaRPr>
          </a:p>
        </p:txBody>
      </p:sp>
      <p:sp>
        <p:nvSpPr>
          <p:cNvPr id="27" name="Title 20"/>
          <p:cNvSpPr txBox="1">
            <a:spLocks/>
          </p:cNvSpPr>
          <p:nvPr/>
        </p:nvSpPr>
        <p:spPr>
          <a:xfrm>
            <a:off x="3213763" y="697030"/>
            <a:ext cx="658113" cy="115695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rgbClr val="E94E13"/>
                </a:solidFill>
              </a:rPr>
              <a:t>2</a:t>
            </a:r>
            <a:endParaRPr lang="en-GB" sz="3200" dirty="0">
              <a:solidFill>
                <a:srgbClr val="E51E2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44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2" grpId="0"/>
      <p:bldP spid="23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76282" y="2893507"/>
            <a:ext cx="5381903" cy="772107"/>
          </a:xfrm>
          <a:prstGeom prst="rect">
            <a:avLst/>
          </a:prstGeom>
          <a:ln w="25400">
            <a:solidFill>
              <a:srgbClr val="18A0DB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GB" dirty="0"/>
              <a:t>Can you figure out what the next numbers in this sequence would be?</a:t>
            </a:r>
          </a:p>
        </p:txBody>
      </p:sp>
      <p:sp>
        <p:nvSpPr>
          <p:cNvPr id="19" name="Title 20"/>
          <p:cNvSpPr txBox="1">
            <a:spLocks/>
          </p:cNvSpPr>
          <p:nvPr/>
        </p:nvSpPr>
        <p:spPr>
          <a:xfrm>
            <a:off x="4601825" y="2178737"/>
            <a:ext cx="696539" cy="337937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25  </a:t>
            </a:r>
          </a:p>
        </p:txBody>
      </p:sp>
      <p:sp>
        <p:nvSpPr>
          <p:cNvPr id="20" name="Title 20"/>
          <p:cNvSpPr txBox="1">
            <a:spLocks/>
          </p:cNvSpPr>
          <p:nvPr/>
        </p:nvSpPr>
        <p:spPr>
          <a:xfrm>
            <a:off x="5448088" y="2179777"/>
            <a:ext cx="775394" cy="337937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30 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67263" y="1994010"/>
            <a:ext cx="7913289" cy="923330"/>
            <a:chOff x="373613" y="1376729"/>
            <a:chExt cx="7913289" cy="923330"/>
          </a:xfrm>
        </p:grpSpPr>
        <p:sp>
          <p:nvSpPr>
            <p:cNvPr id="16" name="Title 20"/>
            <p:cNvSpPr txBox="1">
              <a:spLocks/>
            </p:cNvSpPr>
            <p:nvPr/>
          </p:nvSpPr>
          <p:spPr>
            <a:xfrm>
              <a:off x="373613" y="1376729"/>
              <a:ext cx="7913289" cy="923330"/>
            </a:xfrm>
            <a:prstGeom prst="roundRect">
              <a:avLst>
                <a:gd name="adj" fmla="val 9641"/>
              </a:avLst>
            </a:prstGeom>
            <a:noFill/>
            <a:ln w="25400">
              <a:noFill/>
            </a:ln>
          </p:spPr>
          <p:txBody>
            <a:bodyPr vert="horz" lIns="108000" tIns="108000" rIns="108000" bIns="108000" rtlCol="0" anchor="ctr" anchorCtr="1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1C1C1C"/>
                  </a:solidFill>
                  <a:latin typeface="Twinkl" pitchFamily="2" charset="0"/>
                  <a:ea typeface="+mj-ea"/>
                  <a:cs typeface="+mj-cs"/>
                </a:defRPr>
              </a:lvl1pPr>
            </a:lstStyle>
            <a:p>
              <a:r>
                <a:rPr lang="en-IE" sz="3200" dirty="0"/>
                <a:t>5, 10, 15, 20,      ,       ,               </a:t>
              </a:r>
              <a:endParaRPr lang="en-GB" sz="3200" dirty="0">
                <a:latin typeface="+mn-l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627225" y="1953000"/>
              <a:ext cx="65641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62312" y="1953000"/>
              <a:ext cx="72637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386981" y="1953000"/>
              <a:ext cx="72637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20"/>
          <p:cNvSpPr txBox="1">
            <a:spLocks/>
          </p:cNvSpPr>
          <p:nvPr/>
        </p:nvSpPr>
        <p:spPr>
          <a:xfrm>
            <a:off x="6312566" y="2178737"/>
            <a:ext cx="775394" cy="337937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35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3718" y="2020609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94E13"/>
                </a:solidFill>
              </a:rPr>
              <a:t>+5</a:t>
            </a:r>
          </a:p>
        </p:txBody>
      </p:sp>
      <p:sp>
        <p:nvSpPr>
          <p:cNvPr id="5" name="Rectangle 4"/>
          <p:cNvSpPr/>
          <p:nvPr/>
        </p:nvSpPr>
        <p:spPr>
          <a:xfrm>
            <a:off x="3011706" y="2022080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A516C"/>
                </a:solidFill>
              </a:rPr>
              <a:t>+5</a:t>
            </a:r>
          </a:p>
        </p:txBody>
      </p:sp>
      <p:sp>
        <p:nvSpPr>
          <p:cNvPr id="6" name="Rectangle 5"/>
          <p:cNvSpPr/>
          <p:nvPr/>
        </p:nvSpPr>
        <p:spPr>
          <a:xfrm>
            <a:off x="3660628" y="2040237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11743A"/>
                </a:solidFill>
              </a:rPr>
              <a:t>+5</a:t>
            </a:r>
          </a:p>
        </p:txBody>
      </p:sp>
      <p:sp>
        <p:nvSpPr>
          <p:cNvPr id="26" name="Title 20"/>
          <p:cNvSpPr>
            <a:spLocks noGrp="1"/>
          </p:cNvSpPr>
          <p:nvPr>
            <p:ph type="title"/>
          </p:nvPr>
        </p:nvSpPr>
        <p:spPr>
          <a:xfrm>
            <a:off x="444617" y="671842"/>
            <a:ext cx="8246377" cy="745897"/>
          </a:xfrm>
          <a:prstGeom prst="roundRect">
            <a:avLst>
              <a:gd name="adj" fmla="val 0"/>
            </a:avLst>
          </a:prstGeom>
          <a:solidFill>
            <a:srgbClr val="18A0DB"/>
          </a:solidFill>
        </p:spPr>
        <p:txBody>
          <a:bodyPr lIns="108000" tIns="108000" rIns="108000" bIns="108000"/>
          <a:lstStyle/>
          <a:p>
            <a:pPr algn="ctr"/>
            <a:r>
              <a:rPr lang="en-IE" sz="2800" dirty="0">
                <a:solidFill>
                  <a:schemeClr val="bg1"/>
                </a:solidFill>
              </a:rPr>
              <a:t>What is happening each time?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2240" y="2902990"/>
            <a:ext cx="1534583" cy="38463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66" y="4294878"/>
            <a:ext cx="1025498" cy="21151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0" y="3197105"/>
            <a:ext cx="1937857" cy="143932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76652" y="3711840"/>
            <a:ext cx="130349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b="1" dirty="0">
                <a:solidFill>
                  <a:srgbClr val="18A0DB"/>
                </a:solidFill>
              </a:rPr>
              <a:t>35 + 5 = 40</a:t>
            </a:r>
          </a:p>
        </p:txBody>
      </p:sp>
    </p:spTree>
    <p:extLst>
      <p:ext uri="{BB962C8B-B14F-4D97-AF65-F5344CB8AC3E}">
        <p14:creationId xmlns:p14="http://schemas.microsoft.com/office/powerpoint/2010/main" val="38531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  <p:bldP spid="24" grpId="0"/>
      <p:bldP spid="4" grpId="0"/>
      <p:bldP spid="5" grpId="0"/>
      <p:bldP spid="6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24549" y="2857459"/>
            <a:ext cx="3608730" cy="772107"/>
          </a:xfrm>
          <a:prstGeom prst="rect">
            <a:avLst/>
          </a:prstGeom>
          <a:ln w="25400">
            <a:solidFill>
              <a:srgbClr val="18A0DB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IE" dirty="0">
                <a:latin typeface="Twinkl" pitchFamily="2" charset="0"/>
              </a:rPr>
              <a:t>Each rule can include whole numbers or decimal numbers.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34000" y="4037603"/>
            <a:ext cx="2589828" cy="772107"/>
          </a:xfrm>
          <a:prstGeom prst="rect">
            <a:avLst/>
          </a:prstGeom>
          <a:solidFill>
            <a:srgbClr val="18A0DB"/>
          </a:solidFill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IE" dirty="0">
                <a:latin typeface="Twinkl" pitchFamily="2" charset="0"/>
              </a:rPr>
              <a:t>Let’s look at some trickier sequences!</a:t>
            </a:r>
            <a:endParaRPr lang="en-GB" dirty="0"/>
          </a:p>
        </p:txBody>
      </p:sp>
      <p:sp>
        <p:nvSpPr>
          <p:cNvPr id="7" name="Title 20"/>
          <p:cNvSpPr>
            <a:spLocks noGrp="1"/>
          </p:cNvSpPr>
          <p:nvPr>
            <p:ph type="title"/>
          </p:nvPr>
        </p:nvSpPr>
        <p:spPr>
          <a:xfrm>
            <a:off x="448808" y="671842"/>
            <a:ext cx="8250575" cy="1156958"/>
          </a:xfrm>
          <a:prstGeom prst="roundRect">
            <a:avLst>
              <a:gd name="adj" fmla="val 0"/>
            </a:avLst>
          </a:prstGeom>
          <a:solidFill>
            <a:srgbClr val="18A0DB"/>
          </a:solidFill>
        </p:spPr>
        <p:txBody>
          <a:bodyPr lIns="108000" tIns="108000" rIns="108000" bIns="108000"/>
          <a:lstStyle/>
          <a:p>
            <a:pPr algn="ctr"/>
            <a:r>
              <a:rPr lang="en-IE" sz="2800" dirty="0">
                <a:solidFill>
                  <a:schemeClr val="bg1"/>
                </a:solidFill>
              </a:rPr>
              <a:t>Number sequences can use addition, subtraction, multiplication or division. 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9"/>
          <a:stretch/>
        </p:blipFill>
        <p:spPr>
          <a:xfrm>
            <a:off x="923111" y="2327550"/>
            <a:ext cx="3611444" cy="3420107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350011" y="3604136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7375" y="3243513"/>
            <a:ext cx="287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+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128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0"/>
          <p:cNvSpPr>
            <a:spLocks noGrp="1"/>
          </p:cNvSpPr>
          <p:nvPr>
            <p:ph type="title"/>
          </p:nvPr>
        </p:nvSpPr>
        <p:spPr>
          <a:xfrm>
            <a:off x="444617" y="671842"/>
            <a:ext cx="8246377" cy="584289"/>
          </a:xfrm>
          <a:prstGeom prst="roundRect">
            <a:avLst>
              <a:gd name="adj" fmla="val 0"/>
            </a:avLst>
          </a:prstGeom>
          <a:solidFill>
            <a:srgbClr val="18A0DB"/>
          </a:solidFill>
        </p:spPr>
        <p:txBody>
          <a:bodyPr lIns="108000" tIns="108000" rIns="108000" bIns="108000"/>
          <a:lstStyle/>
          <a:p>
            <a:r>
              <a:rPr lang="en-IE" sz="2800" dirty="0">
                <a:solidFill>
                  <a:schemeClr val="bg1"/>
                </a:solidFill>
              </a:rPr>
              <a:t>Can you finish this number sequence?</a:t>
            </a:r>
            <a:endParaRPr lang="en-GB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430" y="1690154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94E13"/>
                </a:solidFill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3349808" y="1681857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A516C"/>
                </a:solidFill>
              </a:rPr>
              <a:t>-2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37581" y="1690154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11743A"/>
                </a:solidFill>
              </a:rPr>
              <a:t>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-22085" y="2860732"/>
            <a:ext cx="91786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Twinkl" pitchFamily="2" charset="0"/>
              </a:rPr>
              <a:t>What happens to get from 48 to 47? </a:t>
            </a:r>
          </a:p>
          <a:p>
            <a:pPr algn="ctr"/>
            <a:endParaRPr lang="en-IE" dirty="0">
              <a:latin typeface="Twinkl" pitchFamily="2" charset="0"/>
            </a:endParaRPr>
          </a:p>
          <a:p>
            <a:pPr algn="ctr"/>
            <a:r>
              <a:rPr lang="en-IE" dirty="0">
                <a:latin typeface="Twinkl" pitchFamily="2" charset="0"/>
              </a:rPr>
              <a:t>What happens to get from 47 to 45? </a:t>
            </a:r>
          </a:p>
          <a:p>
            <a:pPr algn="ctr"/>
            <a:endParaRPr lang="en-IE" dirty="0">
              <a:solidFill>
                <a:srgbClr val="FF0000"/>
              </a:solidFill>
              <a:latin typeface="Twinkl" pitchFamily="2" charset="0"/>
            </a:endParaRPr>
          </a:p>
          <a:p>
            <a:pPr algn="ctr"/>
            <a:r>
              <a:rPr lang="en-IE" dirty="0">
                <a:latin typeface="Twinkl" pitchFamily="2" charset="0"/>
              </a:rPr>
              <a:t>What happens to get from 45 to 42?</a:t>
            </a:r>
          </a:p>
          <a:p>
            <a:pPr algn="ctr"/>
            <a:r>
              <a:rPr lang="en-IE" dirty="0">
                <a:latin typeface="Twinkl" pitchFamily="2" charset="0"/>
              </a:rPr>
              <a:t> </a:t>
            </a:r>
          </a:p>
          <a:p>
            <a:pPr algn="ctr"/>
            <a:r>
              <a:rPr lang="en-IE" dirty="0">
                <a:latin typeface="Twinkl" pitchFamily="2" charset="0"/>
              </a:rPr>
              <a:t>What number will come after 42? </a:t>
            </a:r>
          </a:p>
          <a:p>
            <a:pPr algn="ctr"/>
            <a:endParaRPr lang="en-IE" dirty="0">
              <a:latin typeface="Twinkl" pitchFamily="2" charset="0"/>
            </a:endParaRPr>
          </a:p>
          <a:p>
            <a:pPr algn="ctr"/>
            <a:r>
              <a:rPr lang="en-IE" dirty="0">
                <a:latin typeface="Twinkl" pitchFamily="2" charset="0"/>
              </a:rPr>
              <a:t>What number will come after 38? </a:t>
            </a:r>
            <a:endParaRPr lang="en-IE" dirty="0">
              <a:solidFill>
                <a:srgbClr val="FF0000"/>
              </a:solidFill>
              <a:latin typeface="Twinkl" pitchFamily="2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84704" y="1638214"/>
            <a:ext cx="7913289" cy="923330"/>
            <a:chOff x="637653" y="1254722"/>
            <a:chExt cx="7913289" cy="923330"/>
          </a:xfrm>
        </p:grpSpPr>
        <p:sp>
          <p:nvSpPr>
            <p:cNvPr id="7" name="Title 20"/>
            <p:cNvSpPr txBox="1">
              <a:spLocks/>
            </p:cNvSpPr>
            <p:nvPr/>
          </p:nvSpPr>
          <p:spPr>
            <a:xfrm>
              <a:off x="637653" y="1254722"/>
              <a:ext cx="7913289" cy="923330"/>
            </a:xfrm>
            <a:prstGeom prst="roundRect">
              <a:avLst>
                <a:gd name="adj" fmla="val 9641"/>
              </a:avLst>
            </a:prstGeom>
            <a:noFill/>
            <a:ln w="25400">
              <a:noFill/>
            </a:ln>
          </p:spPr>
          <p:txBody>
            <a:bodyPr vert="horz" lIns="108000" tIns="108000" rIns="108000" bIns="108000" rtlCol="0" anchor="ctr" anchorCtr="1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1C1C1C"/>
                  </a:solidFill>
                  <a:latin typeface="Twinkl" pitchFamily="2" charset="0"/>
                  <a:ea typeface="+mj-ea"/>
                  <a:cs typeface="+mj-cs"/>
                </a:defRPr>
              </a:lvl1pPr>
            </a:lstStyle>
            <a:p>
              <a:r>
                <a:rPr lang="en-IE" sz="3200" dirty="0"/>
                <a:t>48, 47, 45, 42,___, ___. </a:t>
              </a:r>
              <a:endParaRPr lang="en-GB" sz="3200" dirty="0">
                <a:latin typeface="+mn-lt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059365" y="1855082"/>
              <a:ext cx="65641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53818" y="1856160"/>
              <a:ext cx="72637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20"/>
          <p:cNvSpPr txBox="1">
            <a:spLocks/>
          </p:cNvSpPr>
          <p:nvPr/>
        </p:nvSpPr>
        <p:spPr>
          <a:xfrm>
            <a:off x="5006151" y="1828652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38 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41539" y="1690153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FFE000"/>
                </a:solidFill>
              </a:rPr>
              <a:t>-4</a:t>
            </a:r>
          </a:p>
        </p:txBody>
      </p:sp>
      <p:sp>
        <p:nvSpPr>
          <p:cNvPr id="36" name="Title 20"/>
          <p:cNvSpPr txBox="1">
            <a:spLocks/>
          </p:cNvSpPr>
          <p:nvPr/>
        </p:nvSpPr>
        <p:spPr>
          <a:xfrm>
            <a:off x="5927915" y="1829692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33 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48157" y="1690153"/>
            <a:ext cx="4340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>
                <a:solidFill>
                  <a:srgbClr val="E51E21"/>
                </a:solidFill>
              </a:rPr>
              <a:t>-5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8" y="2937984"/>
            <a:ext cx="1681820" cy="3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5" grpId="0" animBg="1"/>
      <p:bldP spid="26" grpId="0"/>
      <p:bldP spid="36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>
            <a:spLocks noGrp="1"/>
          </p:cNvSpPr>
          <p:nvPr>
            <p:ph type="title"/>
          </p:nvPr>
        </p:nvSpPr>
        <p:spPr>
          <a:xfrm>
            <a:off x="448808" y="671842"/>
            <a:ext cx="8242186" cy="1156958"/>
          </a:xfrm>
          <a:prstGeom prst="roundRect">
            <a:avLst>
              <a:gd name="adj" fmla="val 0"/>
            </a:avLst>
          </a:prstGeom>
          <a:solidFill>
            <a:srgbClr val="18A0DB"/>
          </a:solidFill>
        </p:spPr>
        <p:txBody>
          <a:bodyPr lIns="108000" tIns="108000" rIns="108000" bIns="108000"/>
          <a:lstStyle/>
          <a:p>
            <a:pPr algn="ctr"/>
            <a:r>
              <a:rPr lang="en-IE" sz="2800" dirty="0">
                <a:solidFill>
                  <a:schemeClr val="bg1"/>
                </a:solidFill>
              </a:rPr>
              <a:t>Now, can you figure out the missing numbers and the rule in these sequences?</a:t>
            </a:r>
            <a:endParaRPr lang="en-GB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509922" y="2470330"/>
            <a:ext cx="4733198" cy="92333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13, 17, 21,___, ___ </a:t>
            </a:r>
            <a:endParaRPr lang="en-GB" sz="3200" dirty="0">
              <a:latin typeface="+mn-lt"/>
            </a:endParaRPr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05127" y="3393660"/>
            <a:ext cx="6981448" cy="92333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95,___, 75, ___, 55, 45, ___ </a:t>
            </a:r>
            <a:endParaRPr lang="en-GB" sz="32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48656" y="4316990"/>
            <a:ext cx="6981449" cy="92333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10.1, 11.2, 12.3,___, ___, 15.6 </a:t>
            </a:r>
            <a:endParaRPr lang="en-GB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3884103" y="2862124"/>
            <a:ext cx="2923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solidFill>
                  <a:srgbClr val="18A0DB"/>
                </a:solidFill>
                <a:latin typeface="Twinkl" pitchFamily="2" charset="0"/>
              </a:rPr>
              <a:t>rule = add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6300397" y="3785454"/>
            <a:ext cx="2072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solidFill>
                  <a:srgbClr val="18A0DB"/>
                </a:solidFill>
                <a:latin typeface="Twinkl" pitchFamily="2" charset="0"/>
              </a:rPr>
              <a:t>rule = subtract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6316405" y="4641399"/>
            <a:ext cx="1827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solidFill>
                  <a:srgbClr val="18A0DB"/>
                </a:solidFill>
                <a:latin typeface="Twinkl" pitchFamily="2" charset="0"/>
              </a:rPr>
              <a:t>rule = add  1.1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781218" y="4909796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54670" y="3995396"/>
            <a:ext cx="74572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31078" y="4909796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2858" y="3990641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9369" y="3072607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66113" y="3995396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75714" y="3072607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0"/>
          <p:cNvSpPr txBox="1">
            <a:spLocks/>
          </p:cNvSpPr>
          <p:nvPr/>
        </p:nvSpPr>
        <p:spPr>
          <a:xfrm>
            <a:off x="1674755" y="3537306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85</a:t>
            </a:r>
            <a:r>
              <a:rPr lang="en-GB" sz="3200" dirty="0">
                <a:solidFill>
                  <a:srgbClr val="D81C33"/>
                </a:solidFill>
                <a:latin typeface="+mn-lt"/>
              </a:rPr>
              <a:t>  </a:t>
            </a:r>
          </a:p>
        </p:txBody>
      </p:sp>
      <p:sp>
        <p:nvSpPr>
          <p:cNvPr id="20" name="Title 20"/>
          <p:cNvSpPr txBox="1">
            <a:spLocks/>
          </p:cNvSpPr>
          <p:nvPr/>
        </p:nvSpPr>
        <p:spPr>
          <a:xfrm>
            <a:off x="3263330" y="3537306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65</a:t>
            </a:r>
            <a:r>
              <a:rPr lang="en-GB" sz="3200" dirty="0">
                <a:solidFill>
                  <a:srgbClr val="D81C33"/>
                </a:solidFill>
                <a:latin typeface="+mn-lt"/>
              </a:rPr>
              <a:t>  </a:t>
            </a:r>
          </a:p>
        </p:txBody>
      </p:sp>
      <p:sp>
        <p:nvSpPr>
          <p:cNvPr id="21" name="Title 20"/>
          <p:cNvSpPr txBox="1">
            <a:spLocks/>
          </p:cNvSpPr>
          <p:nvPr/>
        </p:nvSpPr>
        <p:spPr>
          <a:xfrm>
            <a:off x="5576336" y="3537306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35</a:t>
            </a:r>
            <a:r>
              <a:rPr lang="en-GB" sz="3200" dirty="0">
                <a:solidFill>
                  <a:srgbClr val="D81C33"/>
                </a:solidFill>
                <a:latin typeface="+mn-lt"/>
              </a:rPr>
              <a:t>  </a:t>
            </a:r>
          </a:p>
        </p:txBody>
      </p:sp>
      <p:sp>
        <p:nvSpPr>
          <p:cNvPr id="22" name="Title 20"/>
          <p:cNvSpPr txBox="1">
            <a:spLocks/>
          </p:cNvSpPr>
          <p:nvPr/>
        </p:nvSpPr>
        <p:spPr>
          <a:xfrm>
            <a:off x="3646993" y="4468611"/>
            <a:ext cx="1032857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13.4</a:t>
            </a:r>
          </a:p>
        </p:txBody>
      </p:sp>
      <p:sp>
        <p:nvSpPr>
          <p:cNvPr id="23" name="Title 20"/>
          <p:cNvSpPr txBox="1">
            <a:spLocks/>
          </p:cNvSpPr>
          <p:nvPr/>
        </p:nvSpPr>
        <p:spPr>
          <a:xfrm>
            <a:off x="4565343" y="4468611"/>
            <a:ext cx="1032857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14.5</a:t>
            </a:r>
          </a:p>
        </p:txBody>
      </p:sp>
      <p:sp>
        <p:nvSpPr>
          <p:cNvPr id="24" name="Title 20"/>
          <p:cNvSpPr txBox="1">
            <a:spLocks/>
          </p:cNvSpPr>
          <p:nvPr/>
        </p:nvSpPr>
        <p:spPr>
          <a:xfrm>
            <a:off x="2888110" y="2653568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25  </a:t>
            </a:r>
          </a:p>
        </p:txBody>
      </p:sp>
      <p:sp>
        <p:nvSpPr>
          <p:cNvPr id="25" name="Title 20"/>
          <p:cNvSpPr txBox="1">
            <a:spLocks/>
          </p:cNvSpPr>
          <p:nvPr/>
        </p:nvSpPr>
        <p:spPr>
          <a:xfrm>
            <a:off x="3884103" y="2653568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29</a:t>
            </a:r>
            <a:r>
              <a:rPr lang="en-GB" sz="3200" dirty="0">
                <a:solidFill>
                  <a:srgbClr val="D81C33"/>
                </a:solidFill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647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0"/>
          <p:cNvSpPr>
            <a:spLocks noGrp="1"/>
          </p:cNvSpPr>
          <p:nvPr>
            <p:ph type="title"/>
          </p:nvPr>
        </p:nvSpPr>
        <p:spPr>
          <a:xfrm>
            <a:off x="444617" y="671842"/>
            <a:ext cx="8254766" cy="1358294"/>
          </a:xfrm>
          <a:prstGeom prst="roundRect">
            <a:avLst>
              <a:gd name="adj" fmla="val 0"/>
            </a:avLst>
          </a:prstGeom>
          <a:solidFill>
            <a:srgbClr val="18A0DB"/>
          </a:solidFill>
        </p:spPr>
        <p:txBody>
          <a:bodyPr lIns="108000" tIns="108000" rIns="108000" bIns="108000"/>
          <a:lstStyle/>
          <a:p>
            <a:pPr algn="ctr"/>
            <a:r>
              <a:rPr lang="en-IE" sz="2800" dirty="0">
                <a:solidFill>
                  <a:schemeClr val="bg1"/>
                </a:solidFill>
              </a:rPr>
              <a:t>Let’s look at these even trickier number patterns. Can you figure out the missing numbers and the rule in these sequences?</a:t>
            </a:r>
            <a:endParaRPr lang="en-GB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568645" y="2310939"/>
            <a:ext cx="5563707" cy="92333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2, 4, 8, 16, ___, 64, ___ </a:t>
            </a:r>
            <a:endParaRPr lang="en-GB" sz="3200" dirty="0">
              <a:latin typeface="+mn-lt"/>
            </a:endParaRPr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568644" y="3234269"/>
            <a:ext cx="5563708" cy="92333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800, ___, 200, 100, 50, ___ </a:t>
            </a:r>
            <a:endParaRPr lang="en-GB" sz="32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568643" y="4157599"/>
            <a:ext cx="5563709" cy="923330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IE" sz="3200" dirty="0"/>
              <a:t>10, 17, 20, 27, 30, ___, ___ </a:t>
            </a:r>
            <a:endParaRPr lang="en-GB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5561902" y="2701579"/>
            <a:ext cx="2923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solidFill>
                  <a:srgbClr val="18A0DB"/>
                </a:solidFill>
                <a:latin typeface="Twinkl" pitchFamily="2" charset="0"/>
              </a:rPr>
              <a:t>rule = double the number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5814970" y="3592947"/>
            <a:ext cx="2448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solidFill>
                  <a:srgbClr val="18A0DB"/>
                </a:solidFill>
                <a:latin typeface="Twinkl" pitchFamily="2" charset="0"/>
              </a:rPr>
              <a:t>rule = divide by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A1FD7-BA23-4654-A909-3967F3457AF8}"/>
              </a:ext>
            </a:extLst>
          </p:cNvPr>
          <p:cNvSpPr/>
          <p:nvPr/>
        </p:nvSpPr>
        <p:spPr>
          <a:xfrm>
            <a:off x="5814970" y="4545036"/>
            <a:ext cx="232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solidFill>
                  <a:srgbClr val="18A0DB"/>
                </a:solidFill>
                <a:latin typeface="Twinkl" pitchFamily="2" charset="0"/>
              </a:rPr>
              <a:t>rule = add 7, add 3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85601" y="4756558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51734" y="4756558"/>
            <a:ext cx="74572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12247" y="3827098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0406" y="3827098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48837" y="2910980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87311" y="2910980"/>
            <a:ext cx="6800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/>
          <p:cNvSpPr txBox="1">
            <a:spLocks/>
          </p:cNvSpPr>
          <p:nvPr/>
        </p:nvSpPr>
        <p:spPr>
          <a:xfrm>
            <a:off x="3170786" y="2480336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32  </a:t>
            </a:r>
          </a:p>
        </p:txBody>
      </p:sp>
      <p:sp>
        <p:nvSpPr>
          <p:cNvPr id="22" name="Title 20"/>
          <p:cNvSpPr txBox="1">
            <a:spLocks/>
          </p:cNvSpPr>
          <p:nvPr/>
        </p:nvSpPr>
        <p:spPr>
          <a:xfrm>
            <a:off x="4759848" y="2476020"/>
            <a:ext cx="860776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128</a:t>
            </a:r>
          </a:p>
        </p:txBody>
      </p:sp>
      <p:sp>
        <p:nvSpPr>
          <p:cNvPr id="23" name="Title 20"/>
          <p:cNvSpPr txBox="1">
            <a:spLocks/>
          </p:cNvSpPr>
          <p:nvPr/>
        </p:nvSpPr>
        <p:spPr>
          <a:xfrm>
            <a:off x="1520705" y="3364780"/>
            <a:ext cx="1012770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400</a:t>
            </a:r>
            <a:r>
              <a:rPr lang="en-GB" sz="3200" dirty="0">
                <a:solidFill>
                  <a:srgbClr val="D81C33"/>
                </a:solidFill>
                <a:latin typeface="+mn-lt"/>
              </a:rPr>
              <a:t>  </a:t>
            </a:r>
          </a:p>
        </p:txBody>
      </p:sp>
      <p:sp>
        <p:nvSpPr>
          <p:cNvPr id="24" name="Title 20"/>
          <p:cNvSpPr txBox="1">
            <a:spLocks/>
          </p:cNvSpPr>
          <p:nvPr/>
        </p:nvSpPr>
        <p:spPr>
          <a:xfrm>
            <a:off x="5290406" y="3357997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25</a:t>
            </a:r>
            <a:r>
              <a:rPr lang="en-GB" sz="3200" dirty="0">
                <a:solidFill>
                  <a:srgbClr val="D81C33"/>
                </a:solidFill>
                <a:latin typeface="+mn-lt"/>
              </a:rPr>
              <a:t>  </a:t>
            </a:r>
          </a:p>
        </p:txBody>
      </p:sp>
      <p:sp>
        <p:nvSpPr>
          <p:cNvPr id="25" name="Title 20"/>
          <p:cNvSpPr txBox="1">
            <a:spLocks/>
          </p:cNvSpPr>
          <p:nvPr/>
        </p:nvSpPr>
        <p:spPr>
          <a:xfrm>
            <a:off x="4185601" y="4311918"/>
            <a:ext cx="696539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37</a:t>
            </a:r>
          </a:p>
        </p:txBody>
      </p:sp>
      <p:sp>
        <p:nvSpPr>
          <p:cNvPr id="26" name="Title 20"/>
          <p:cNvSpPr txBox="1">
            <a:spLocks/>
          </p:cNvSpPr>
          <p:nvPr/>
        </p:nvSpPr>
        <p:spPr>
          <a:xfrm>
            <a:off x="5176327" y="4311918"/>
            <a:ext cx="794093" cy="337937"/>
          </a:xfrm>
          <a:prstGeom prst="roundRect">
            <a:avLst>
              <a:gd name="adj" fmla="val 9641"/>
            </a:avLst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108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18A0DB"/>
                </a:solidFill>
                <a:latin typeface="+mn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2286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34442D15-F5BB-4F73-9606-C8812E688AB8}" vid="{28CC8FB8-836C-49DA-A823-EC8BE3E520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477</TotalTime>
  <Words>385</Words>
  <Application>Microsoft Office PowerPoint</Application>
  <PresentationFormat>On-screen Show (4:3)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Twinkl</vt:lpstr>
      <vt:lpstr>Calibri</vt:lpstr>
      <vt:lpstr>Office Theme</vt:lpstr>
      <vt:lpstr>PowerPoint Presentation</vt:lpstr>
      <vt:lpstr>PowerPoint Presentation</vt:lpstr>
      <vt:lpstr>What would the next number be in this pattern?</vt:lpstr>
      <vt:lpstr>What is happening each time?</vt:lpstr>
      <vt:lpstr>Number sequences can use addition, subtraction, multiplication or division. </vt:lpstr>
      <vt:lpstr>Can you finish this number sequence?</vt:lpstr>
      <vt:lpstr>Now, can you figure out the missing numbers and the rule in these sequences?</vt:lpstr>
      <vt:lpstr>Let’s look at these even trickier number patterns. Can you figure out the missing numbers and the rule in these sequences?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Alice Hawkes</dc:creator>
  <cp:lastModifiedBy>Alice Hawkes</cp:lastModifiedBy>
  <cp:revision>30</cp:revision>
  <dcterms:created xsi:type="dcterms:W3CDTF">2019-10-03T07:18:10Z</dcterms:created>
  <dcterms:modified xsi:type="dcterms:W3CDTF">2019-10-16T09:35:01Z</dcterms:modified>
</cp:coreProperties>
</file>